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57" r:id="rId6"/>
    <p:sldId id="273" r:id="rId7"/>
    <p:sldId id="261" r:id="rId8"/>
    <p:sldId id="265" r:id="rId9"/>
    <p:sldId id="266" r:id="rId10"/>
    <p:sldId id="262" r:id="rId11"/>
    <p:sldId id="263" r:id="rId12"/>
    <p:sldId id="264" r:id="rId13"/>
    <p:sldId id="267" r:id="rId14"/>
    <p:sldId id="268" r:id="rId15"/>
    <p:sldId id="269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7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6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9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3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2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4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7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6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1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53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3FAD20-098B-AB4E-AE53-9788AE3BC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6B9516-A69C-6195-6780-2726BF214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it-IT" sz="5400">
                <a:solidFill>
                  <a:srgbClr val="FFFFFF"/>
                </a:solidFill>
              </a:rPr>
              <a:t>INCARNARE I SIMBOLI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B7C3C5-797D-D0D4-78AA-9760D893C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it-IT" sz="1800" dirty="0">
                <a:solidFill>
                  <a:srgbClr val="FFFFFF"/>
                </a:solidFill>
              </a:rPr>
              <a:t>COME LE FORME, I SUONI, I COLORI, GLI ELEMENTI E I TERMINI PARLANO CON NOI E DI NOI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2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tatua, scultura, colonna, arte&#10;&#10;Descrizione generata automaticamente">
            <a:extLst>
              <a:ext uri="{FF2B5EF4-FFF2-40B4-BE49-F238E27FC236}">
                <a16:creationId xmlns:a16="http://schemas.microsoft.com/office/drawing/2014/main" id="{7C14B186-0FFC-148C-8BB3-484A2DA7F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r="5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arte, mosaico&#10;&#10;Descrizione generata automaticamente">
            <a:extLst>
              <a:ext uri="{FF2B5EF4-FFF2-40B4-BE49-F238E27FC236}">
                <a16:creationId xmlns:a16="http://schemas.microsoft.com/office/drawing/2014/main" id="{0195CD68-C1DD-004B-D397-F58D953EB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5" b="10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6CE8DA8-AD47-452A-8C15-DCEE28D10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5CCC77-8BC2-4CDB-AE94-3A1D48403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03376"/>
            <a:ext cx="12188952" cy="1954624"/>
          </a:xfrm>
          <a:prstGeom prst="rect">
            <a:avLst/>
          </a:prstGeom>
          <a:solidFill>
            <a:srgbClr val="BD9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CEAEEE-C345-F82E-D7D4-A1D64F05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L’UOMO E’ UN ANIMALE, OVVERO UN’ANIMA CON LE ALI</a:t>
            </a:r>
          </a:p>
        </p:txBody>
      </p:sp>
      <p:pic>
        <p:nvPicPr>
          <p:cNvPr id="5" name="Segnaposto contenuto 4" descr="Immagine che contiene poster, illustrazione, clipart, disegno&#10;&#10;Descrizione generata automaticamente">
            <a:extLst>
              <a:ext uri="{FF2B5EF4-FFF2-40B4-BE49-F238E27FC236}">
                <a16:creationId xmlns:a16="http://schemas.microsoft.com/office/drawing/2014/main" id="{9B727762-E0E6-294D-3A0D-CC0832368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764"/>
          <a:stretch/>
        </p:blipFill>
        <p:spPr>
          <a:xfrm>
            <a:off x="20" y="-3"/>
            <a:ext cx="2980924" cy="4811937"/>
          </a:xfrm>
          <a:prstGeom prst="rect">
            <a:avLst/>
          </a:prstGeom>
        </p:spPr>
      </p:pic>
      <p:pic>
        <p:nvPicPr>
          <p:cNvPr id="9" name="Immagine 8" descr="Immagine che contiene illustrazione, cartone animato, clipart, disegno&#10;&#10;Descrizione generata automaticamente">
            <a:extLst>
              <a:ext uri="{FF2B5EF4-FFF2-40B4-BE49-F238E27FC236}">
                <a16:creationId xmlns:a16="http://schemas.microsoft.com/office/drawing/2014/main" id="{C1D05FB4-439E-6275-DF5F-7CA11EE4B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3" r="-1" b="10058"/>
          <a:stretch/>
        </p:blipFill>
        <p:spPr>
          <a:xfrm>
            <a:off x="3070352" y="10"/>
            <a:ext cx="2980944" cy="4811924"/>
          </a:xfrm>
          <a:prstGeom prst="rect">
            <a:avLst/>
          </a:prstGeom>
        </p:spPr>
      </p:pic>
      <p:pic>
        <p:nvPicPr>
          <p:cNvPr id="11" name="Segnaposto contenuto 10" descr="Immagine che contiene dipinto, arte, Arti visive, disegno&#10;&#10;Descrizione generata automaticamente">
            <a:extLst>
              <a:ext uri="{FF2B5EF4-FFF2-40B4-BE49-F238E27FC236}">
                <a16:creationId xmlns:a16="http://schemas.microsoft.com/office/drawing/2014/main" id="{C269339C-695A-D344-FC4B-1DEF3E328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 r="2" b="4850"/>
          <a:stretch/>
        </p:blipFill>
        <p:spPr>
          <a:xfrm>
            <a:off x="6140704" y="10"/>
            <a:ext cx="2980944" cy="4809734"/>
          </a:xfrm>
          <a:prstGeom prst="rect">
            <a:avLst/>
          </a:prstGeom>
        </p:spPr>
      </p:pic>
      <p:pic>
        <p:nvPicPr>
          <p:cNvPr id="7" name="Immagine 6" descr="Immagine che contiene testo, dipinto, disegno, arte&#10;&#10;Descrizione generata automaticamente">
            <a:extLst>
              <a:ext uri="{FF2B5EF4-FFF2-40B4-BE49-F238E27FC236}">
                <a16:creationId xmlns:a16="http://schemas.microsoft.com/office/drawing/2014/main" id="{BD38C7EF-6D0C-AB86-8FFB-7CFD39090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2" r="20874"/>
          <a:stretch/>
        </p:blipFill>
        <p:spPr>
          <a:xfrm>
            <a:off x="9211056" y="1"/>
            <a:ext cx="2980944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2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B98B4-A592-FE16-E54F-7B896D16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it-IT" sz="2800">
                <a:solidFill>
                  <a:schemeClr val="tx1"/>
                </a:solidFill>
              </a:rPr>
              <a:t>IL TETRAMORFO OVVERO LA CROCE DELL’ANIMA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A720107-B006-E428-B542-74C5D87A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 4 SEGNI FISSI CORRISPONDONO AI QUATTRO EVANGELISTI E AI QUATTRO PUNTI CARDINALI</a:t>
            </a:r>
          </a:p>
        </p:txBody>
      </p:sp>
      <p:pic>
        <p:nvPicPr>
          <p:cNvPr id="11" name="Immagine 10" descr="Immagine che contiene arte, dipinto, Profeta, mitologia&#10;&#10;Descrizione generata automaticamente">
            <a:extLst>
              <a:ext uri="{FF2B5EF4-FFF2-40B4-BE49-F238E27FC236}">
                <a16:creationId xmlns:a16="http://schemas.microsoft.com/office/drawing/2014/main" id="{2C414CE3-960D-776C-B4BB-4F7F4BE15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5" r="6460"/>
          <a:stretch/>
        </p:blipFill>
        <p:spPr>
          <a:xfrm>
            <a:off x="4059922" y="10"/>
            <a:ext cx="4021571" cy="6857990"/>
          </a:xfrm>
          <a:prstGeom prst="rect">
            <a:avLst/>
          </a:prstGeom>
        </p:spPr>
      </p:pic>
      <p:pic>
        <p:nvPicPr>
          <p:cNvPr id="9" name="Segnaposto contenuto 8" descr="Immagine che contiene arte, cartone animato, illustrazione, clipart&#10;&#10;Descrizione generata automaticamente">
            <a:extLst>
              <a:ext uri="{FF2B5EF4-FFF2-40B4-BE49-F238E27FC236}">
                <a16:creationId xmlns:a16="http://schemas.microsoft.com/office/drawing/2014/main" id="{26CFF39A-17F9-2CD5-9367-DDEB838DB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" r="1" b="8287"/>
          <a:stretch/>
        </p:blipFill>
        <p:spPr>
          <a:xfrm>
            <a:off x="8175592" y="6086"/>
            <a:ext cx="4016407" cy="68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0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11E2A4-FCFE-1D8B-2FF4-EE673A33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ASSI ZODIACALI E LEGGE DELL’OTTAVA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musica, cielo, tamburo, Strumento musicale&#10;&#10;Descrizione generata automaticamente">
            <a:extLst>
              <a:ext uri="{FF2B5EF4-FFF2-40B4-BE49-F238E27FC236}">
                <a16:creationId xmlns:a16="http://schemas.microsoft.com/office/drawing/2014/main" id="{908EF096-76C4-5F11-F324-8E5299058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9" r="24432" b="2"/>
          <a:stretch/>
        </p:blipFill>
        <p:spPr>
          <a:xfrm>
            <a:off x="412064" y="2341824"/>
            <a:ext cx="3088434" cy="4199498"/>
          </a:xfrm>
          <a:prstGeom prst="rect">
            <a:avLst/>
          </a:prstGeom>
        </p:spPr>
      </p:pic>
      <p:pic>
        <p:nvPicPr>
          <p:cNvPr id="11" name="Segnaposto contenuto 10" descr="Immagine che contiene arte, terreno&#10;&#10;Descrizione generata automaticamente">
            <a:extLst>
              <a:ext uri="{FF2B5EF4-FFF2-40B4-BE49-F238E27FC236}">
                <a16:creationId xmlns:a16="http://schemas.microsoft.com/office/drawing/2014/main" id="{AC975940-A677-AE84-4A82-8C5E4FE1E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" b="5"/>
          <a:stretch/>
        </p:blipFill>
        <p:spPr>
          <a:xfrm>
            <a:off x="3532839" y="2383258"/>
            <a:ext cx="2767362" cy="3779381"/>
          </a:xfrm>
          <a:prstGeom prst="rect">
            <a:avLst/>
          </a:prstGeom>
        </p:spPr>
      </p:pic>
      <p:pic>
        <p:nvPicPr>
          <p:cNvPr id="5" name="Segnaposto contenuto 4" descr="Immagine che contiene Scultura in pietra, statua, Intaglio, Artefatto&#10;&#10;Descrizione generata automaticamente">
            <a:extLst>
              <a:ext uri="{FF2B5EF4-FFF2-40B4-BE49-F238E27FC236}">
                <a16:creationId xmlns:a16="http://schemas.microsoft.com/office/drawing/2014/main" id="{1618EC88-D740-FDAD-9E00-ECCBB6B8D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23500" b="-2"/>
          <a:stretch/>
        </p:blipFill>
        <p:spPr>
          <a:xfrm>
            <a:off x="6332543" y="2389432"/>
            <a:ext cx="2876300" cy="3923218"/>
          </a:xfrm>
          <a:prstGeom prst="rect">
            <a:avLst/>
          </a:prstGeom>
        </p:spPr>
      </p:pic>
      <p:pic>
        <p:nvPicPr>
          <p:cNvPr id="9" name="Immagine 8" descr="Immagine che contiene sport, ballerino, persona, Danza&#10;&#10;Descrizione generata automaticamente">
            <a:extLst>
              <a:ext uri="{FF2B5EF4-FFF2-40B4-BE49-F238E27FC236}">
                <a16:creationId xmlns:a16="http://schemas.microsoft.com/office/drawing/2014/main" id="{9B335212-B4CC-EF20-F405-5F6F6462F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" r="-4" b="4644"/>
          <a:stretch/>
        </p:blipFill>
        <p:spPr>
          <a:xfrm>
            <a:off x="9241184" y="2457442"/>
            <a:ext cx="2799703" cy="381872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54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5F4FAE-4E53-7D8D-2CDF-7394CA25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AGIRE LA LEGGE DELL’OTTAVA</a:t>
            </a:r>
          </a:p>
        </p:txBody>
      </p:sp>
      <p:pic>
        <p:nvPicPr>
          <p:cNvPr id="5" name="Segnaposto contenuto 4" descr="Immagine che contiene Viso umano, ritratto, uomo, schizzo&#10;&#10;Descrizione generata automaticamente">
            <a:extLst>
              <a:ext uri="{FF2B5EF4-FFF2-40B4-BE49-F238E27FC236}">
                <a16:creationId xmlns:a16="http://schemas.microsoft.com/office/drawing/2014/main" id="{762ED559-D210-DCD3-F31A-60687AF4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" r="-2" b="16609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9" name="Immagine 8" descr="Immagine che contiene arte, terreno&#10;&#10;Descrizione generata automaticamente">
            <a:extLst>
              <a:ext uri="{FF2B5EF4-FFF2-40B4-BE49-F238E27FC236}">
                <a16:creationId xmlns:a16="http://schemas.microsoft.com/office/drawing/2014/main" id="{E608427B-076E-BDDC-A7DF-5CCAB7B0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 r="-2" b="11374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7" name="Immagine 6" descr="Immagine che contiene testo, bibita analcolica, cibo, interno&#10;&#10;Descrizione generata automaticamente">
            <a:extLst>
              <a:ext uri="{FF2B5EF4-FFF2-40B4-BE49-F238E27FC236}">
                <a16:creationId xmlns:a16="http://schemas.microsoft.com/office/drawing/2014/main" id="{55D723FA-2160-5236-1C69-F35DA3223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4" r="1" b="8971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3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84723F-A73A-8480-2EC6-F2A58C07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L’ALBERO DELLA VITA IN NOI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Segnaposto contenuto 10" descr="Immagine che contiene aria aperta, paesaggio, cielo, natura&#10;&#10;Descrizione generata automaticamente">
            <a:extLst>
              <a:ext uri="{FF2B5EF4-FFF2-40B4-BE49-F238E27FC236}">
                <a16:creationId xmlns:a16="http://schemas.microsoft.com/office/drawing/2014/main" id="{7766F52B-F199-A770-FFEE-F2B8DC468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r="20376" b="2"/>
          <a:stretch/>
        </p:blipFill>
        <p:spPr>
          <a:xfrm>
            <a:off x="814461" y="2840589"/>
            <a:ext cx="2122750" cy="3044952"/>
          </a:xfrm>
          <a:prstGeom prst="rect">
            <a:avLst/>
          </a:prstGeom>
        </p:spPr>
      </p:pic>
      <p:pic>
        <p:nvPicPr>
          <p:cNvPr id="7" name="Immagine 6" descr="Immagine che contiene cerchio, arte, statico&#10;&#10;Descrizione generata automaticamente">
            <a:extLst>
              <a:ext uri="{FF2B5EF4-FFF2-40B4-BE49-F238E27FC236}">
                <a16:creationId xmlns:a16="http://schemas.microsoft.com/office/drawing/2014/main" id="{CAA6E6BD-7DFF-2758-7150-3949B5069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r="4386" b="3"/>
          <a:stretch/>
        </p:blipFill>
        <p:spPr>
          <a:xfrm>
            <a:off x="3634187" y="2840589"/>
            <a:ext cx="2121787" cy="3044952"/>
          </a:xfrm>
          <a:prstGeom prst="rect">
            <a:avLst/>
          </a:prstGeom>
        </p:spPr>
      </p:pic>
      <p:pic>
        <p:nvPicPr>
          <p:cNvPr id="9" name="Immagine 8" descr="Immagine che contiene testo, Viso umano, persona, cerchio&#10;&#10;Descrizione generata automaticamente">
            <a:extLst>
              <a:ext uri="{FF2B5EF4-FFF2-40B4-BE49-F238E27FC236}">
                <a16:creationId xmlns:a16="http://schemas.microsoft.com/office/drawing/2014/main" id="{769EFD17-B2F1-8848-5A53-793A7DCA05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8" b="2"/>
          <a:stretch/>
        </p:blipFill>
        <p:spPr>
          <a:xfrm>
            <a:off x="6452076" y="2840589"/>
            <a:ext cx="2124496" cy="3047402"/>
          </a:xfrm>
          <a:prstGeom prst="rect">
            <a:avLst/>
          </a:prstGeom>
        </p:spPr>
      </p:pic>
      <p:pic>
        <p:nvPicPr>
          <p:cNvPr id="5" name="Segnaposto contenuto 4" descr="Immagine che contiene disegno, Arte bambini, schizzo, cerchio&#10;&#10;Descrizione generata automaticamente">
            <a:extLst>
              <a:ext uri="{FF2B5EF4-FFF2-40B4-BE49-F238E27FC236}">
                <a16:creationId xmlns:a16="http://schemas.microsoft.com/office/drawing/2014/main" id="{000B3543-1524-13C2-AA6B-CEBACDEC61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" r="3" b="6360"/>
          <a:stretch/>
        </p:blipFill>
        <p:spPr>
          <a:xfrm>
            <a:off x="9264175" y="2840589"/>
            <a:ext cx="2123543" cy="30474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7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A92D60-DC22-E269-D077-0D823E74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E INFINE IL CUBO!</a:t>
            </a:r>
            <a:endParaRPr lang="it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dadi, Gioco di dadi, telecomando&#10;&#10;Descrizione generata automaticamente">
            <a:extLst>
              <a:ext uri="{FF2B5EF4-FFF2-40B4-BE49-F238E27FC236}">
                <a16:creationId xmlns:a16="http://schemas.microsoft.com/office/drawing/2014/main" id="{B54F4A95-6278-D402-6402-5AAA352D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9" y="3323953"/>
            <a:ext cx="2499845" cy="2672912"/>
          </a:xfrm>
          <a:prstGeom prst="rect">
            <a:avLst/>
          </a:prstGeom>
        </p:spPr>
      </p:pic>
      <p:pic>
        <p:nvPicPr>
          <p:cNvPr id="7" name="Immagine 6" descr="Immagine che contiene diagramma, Piano, simbolo, Carattere&#10;&#10;Descrizione generata automaticamente">
            <a:extLst>
              <a:ext uri="{FF2B5EF4-FFF2-40B4-BE49-F238E27FC236}">
                <a16:creationId xmlns:a16="http://schemas.microsoft.com/office/drawing/2014/main" id="{BA85654B-BD39-02D9-6AC0-45943D68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06" y="3766004"/>
            <a:ext cx="3614709" cy="2230860"/>
          </a:xfrm>
          <a:prstGeom prst="rect">
            <a:avLst/>
          </a:prstGeom>
        </p:spPr>
      </p:pic>
      <p:pic>
        <p:nvPicPr>
          <p:cNvPr id="9" name="Immagine 8" descr="Immagine che contiene cielo, aria aperta, edificio, Area metropolitana&#10;&#10;Descrizione generata automaticamente">
            <a:extLst>
              <a:ext uri="{FF2B5EF4-FFF2-40B4-BE49-F238E27FC236}">
                <a16:creationId xmlns:a16="http://schemas.microsoft.com/office/drawing/2014/main" id="{B32C296B-323C-5B8F-73E4-60FF60BFC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7" y="634946"/>
            <a:ext cx="3812740" cy="2541827"/>
          </a:xfrm>
          <a:prstGeom prst="rect">
            <a:avLst/>
          </a:prstGeom>
        </p:spPr>
      </p:pic>
      <p:pic>
        <p:nvPicPr>
          <p:cNvPr id="11" name="Immagine 10" descr="Immagine che contiene persona, Viso umano, vestiti, uomo&#10;&#10;Descrizione generata automaticamente">
            <a:extLst>
              <a:ext uri="{FF2B5EF4-FFF2-40B4-BE49-F238E27FC236}">
                <a16:creationId xmlns:a16="http://schemas.microsoft.com/office/drawing/2014/main" id="{265A24CE-78CF-BD34-B89A-FF7257EFF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44223"/>
            <a:ext cx="3101009" cy="2280433"/>
          </a:xfrm>
          <a:prstGeom prst="rect">
            <a:avLst/>
          </a:prstGeom>
        </p:spPr>
      </p:pic>
      <p:pic>
        <p:nvPicPr>
          <p:cNvPr id="13" name="Immagine 12" descr="Immagine che contiene Artefatto, scultura, statua, Intaglio&#10;&#10;Descrizione generata automaticamente">
            <a:extLst>
              <a:ext uri="{FF2B5EF4-FFF2-40B4-BE49-F238E27FC236}">
                <a16:creationId xmlns:a16="http://schemas.microsoft.com/office/drawing/2014/main" id="{D010EC34-1178-E563-1199-EDB6C94F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14" y="467761"/>
            <a:ext cx="2499839" cy="42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80600C-D7B4-4058-9D34-46624FB83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IL GENIO DI DALI’: GALA, IL CORPUS HYPERCUBUS E AMANDA LEAR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tatua, Danza, cartone animato&#10;&#10;Descrizione generata automaticamente">
            <a:extLst>
              <a:ext uri="{FF2B5EF4-FFF2-40B4-BE49-F238E27FC236}">
                <a16:creationId xmlns:a16="http://schemas.microsoft.com/office/drawing/2014/main" id="{A2C7106A-10A8-5912-DDBC-B32E1C75A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3" y="204850"/>
            <a:ext cx="3454906" cy="5364248"/>
          </a:xfrm>
          <a:prstGeom prst="rect">
            <a:avLst/>
          </a:prstGeom>
        </p:spPr>
      </p:pic>
      <p:pic>
        <p:nvPicPr>
          <p:cNvPr id="5" name="Segnaposto contenuto 4" descr="Immagine che contiene Viso umano, persona, vestiti, bianco e nero&#10;&#10;Descrizione generata automaticamente">
            <a:extLst>
              <a:ext uri="{FF2B5EF4-FFF2-40B4-BE49-F238E27FC236}">
                <a16:creationId xmlns:a16="http://schemas.microsoft.com/office/drawing/2014/main" id="{BC44917B-AB1D-0739-EDA8-DD2089C75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187260"/>
            <a:ext cx="4095750" cy="54069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57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48EA3A-74E9-23C8-A960-FB5C7E4C8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 dirty="0"/>
              <a:t>LE LEGGI DELL’UNIVERSO</a:t>
            </a:r>
          </a:p>
        </p:txBody>
      </p:sp>
      <p:pic>
        <p:nvPicPr>
          <p:cNvPr id="5" name="Picture 4" descr="Lucchetto con un cuore d'amore">
            <a:extLst>
              <a:ext uri="{FF2B5EF4-FFF2-40B4-BE49-F238E27FC236}">
                <a16:creationId xmlns:a16="http://schemas.microsoft.com/office/drawing/2014/main" id="{261F1532-9B6E-F334-B87F-5DED33926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2" r="3094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695D0B-17A7-F4D7-F095-2FE529F0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UNIVERSO SIGNIFICA «ANDARE VERSO L’UNO», OVVERO, ANDIAMO TUTTI NELLA STESSA DIREZIONE MA CIASCUNO CON LE PROPRIE CARATTERISTICHE E CON LE PROPRIE FUNZIONI ENERGETICHE. DURANTE QUESTO «VIAGGIO», INCROCIAMO POSTI, SITUAZIONI E PERSONE CON CUI INTERAGIAMO. POICHE’ L’UNIVERSO CI AMA IN QUANTO HA PER UNICO SCOPO LA BELLEZZA E LA FELICITA’ COMPLETA, PERCHE’ ALLORA SPESSO SPERIMENTIAMO DISAGI E SOFFERENZE? PERCHE’ NOI , IN QUANTO ANTENNE VIVENTI, NON SEMPRE RIUSCIAMO A DECODIFICARE I MESSAGGI CHE CI ARRIVANO COSTANTEMENTE DALL’UNIVERSO, CIOE’ NON SEMPRE RIUSCIAMO A CONNETTERCI AL WI-FI INFINITO PERCHE’ NON UTILIZZIAMO LE PASSWORD CORRETTE. EPPURE, TUTTE LE PASSWORD SONO LIBERAMENTE A NOSTRA DISPOSIZIONE… E GLI ANTICHI LO SAPEVANO MEGLIO DI NOI!</a:t>
            </a:r>
          </a:p>
        </p:txBody>
      </p:sp>
    </p:spTree>
    <p:extLst>
      <p:ext uri="{BB962C8B-B14F-4D97-AF65-F5344CB8AC3E}">
        <p14:creationId xmlns:p14="http://schemas.microsoft.com/office/powerpoint/2010/main" val="307401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997A45-4CDA-3189-7C0D-69D6A3B3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COME IN CIELO COSI’ IN TERRA: LA GEOMETRIA SACRA E LE COSTELLAZIONI UMANE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13CB79-AAC2-D90C-ED37-C1352C57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SIAMO MAGHI, ANZI «MAGI», E COME LORO SEGUIAMO E SIAMO ACCOMPAGNATI DALLE STELLE. INFATTI, IL CORPO CHE COMUNICA REALMENTE CON L’UNIVERSO E CON L’INFINITO E’ QUELLO DETTO, APPUNTO, </a:t>
            </a:r>
            <a:r>
              <a:rPr lang="it-IT" b="1" dirty="0"/>
              <a:t>ASTRALE</a:t>
            </a:r>
            <a:r>
              <a:rPr lang="it-IT" dirty="0"/>
              <a:t>. PER SUPERARE LE DISARMONIE O LE DISFUNZIONI CHE CAPITANO, BASTA ACCORGERSI (CIOE’ CORREGGERE) DI CIO’ CHE CI E’ SFUGGITO DENTRO E FUORI DIO NOI…</a:t>
            </a:r>
            <a:r>
              <a:rPr lang="it-IT" u="sng" dirty="0"/>
              <a:t>IL FATTO DI DIMENTICARE DA DOVE VENIAMO E NON CAPIRE SEMPRE ESATTAMENTE DOVE ANDIAMO E’ ASSOLUTAMENTE NATURALE IN QUANTO NOI PASSIAMO IL PERIODO PRENATALE IMMERSI NEL </a:t>
            </a:r>
            <a:r>
              <a:rPr lang="it-IT" b="1" u="sng" dirty="0"/>
              <a:t>LIQUIDO AMNIOTICO</a:t>
            </a:r>
            <a:r>
              <a:rPr lang="it-IT" u="sng" dirty="0"/>
              <a:t>, DA CUI DERIVA INFATTI LA PAROLA </a:t>
            </a:r>
            <a:r>
              <a:rPr lang="it-IT" b="1" u="sng" dirty="0"/>
              <a:t>AMNESIA</a:t>
            </a:r>
            <a:r>
              <a:rPr lang="it-IT" u="sng" dirty="0"/>
              <a:t>…</a:t>
            </a:r>
            <a:r>
              <a:rPr lang="it-IT" dirty="0"/>
              <a:t>E ALLORA MOLTI DATI FINISCONO NELL’INCONSCIO…E L’INCONSCIO NON DIALOGA CON LE PAROLE MA CON GLI INCANTESIMI, I SORTILEGI CREATI DA TUTTO CIO’ CHE VEDIAMO E ASCOLTIAMO E CHE SI RICONNETTE DIRETTAMENTE ALL’</a:t>
            </a:r>
            <a:r>
              <a:rPr lang="it-IT" b="1" dirty="0"/>
              <a:t>OLTRE</a:t>
            </a:r>
            <a:r>
              <a:rPr lang="it-IT" dirty="0"/>
              <a:t>, DA CUI VIENE LA PAROLA «</a:t>
            </a:r>
            <a:r>
              <a:rPr lang="it-IT" b="1" dirty="0"/>
              <a:t>UTERO</a:t>
            </a:r>
            <a:r>
              <a:rPr lang="it-IT" dirty="0"/>
              <a:t>», UN CAMPO VITALE CHE HA UN LEGAME CON L’</a:t>
            </a:r>
            <a:r>
              <a:rPr lang="it-IT" b="1" dirty="0"/>
              <a:t>ULTERIORE</a:t>
            </a:r>
            <a:r>
              <a:rPr lang="it-IT" dirty="0"/>
              <a:t> CHE NON VIENE RECISO COL TAGLIO DEL CORDONE OMBELICALE ALLA NASCITA, MA DIVENTA UN FILO D’ARGENTO CUI RESTIAMO SOSPESI IN ETERNO CON LO SCOPO DI FARCI RITROVARE IL NOSTRO «MANDALA»</a:t>
            </a:r>
          </a:p>
        </p:txBody>
      </p:sp>
    </p:spTree>
    <p:extLst>
      <p:ext uri="{BB962C8B-B14F-4D97-AF65-F5344CB8AC3E}">
        <p14:creationId xmlns:p14="http://schemas.microsoft.com/office/powerpoint/2010/main" val="193915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BD9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598FB55-41F2-E172-39AB-685EC4F9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MANDALA SIGNIFICA “CENTRO”, ESATTAMENTE COME IL NOSTRO OMBELICO. OGNUNO HA IL PROPRIO E PER RICORDARCELO TUTTE LE CHIESE HANNO UN ROSONE</a:t>
            </a:r>
          </a:p>
        </p:txBody>
      </p:sp>
      <p:pic>
        <p:nvPicPr>
          <p:cNvPr id="5" name="Segnaposto contenuto 4" descr="Immagine che contiene cerchio, diagramma, linea, numero&#10;&#10;Descrizione generata automaticamente">
            <a:extLst>
              <a:ext uri="{FF2B5EF4-FFF2-40B4-BE49-F238E27FC236}">
                <a16:creationId xmlns:a16="http://schemas.microsoft.com/office/drawing/2014/main" id="{87C3C463-8975-AEB2-826F-093A2E84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schizzo, disegno, orologio, arte&#10;&#10;Descrizione generata automaticamente">
            <a:extLst>
              <a:ext uri="{FF2B5EF4-FFF2-40B4-BE49-F238E27FC236}">
                <a16:creationId xmlns:a16="http://schemas.microsoft.com/office/drawing/2014/main" id="{E829CEF3-D51E-AB4B-047C-00615D121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4F6495-5112-63F8-3EB0-C65A95C1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IL “FETO ZODIACALE” E L’ORIGINE DEL MONDO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50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89E391-15B4-1E24-40F5-E2D305EF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</a:t>
            </a:r>
            <a:r>
              <a:rPr lang="en-US" sz="33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Grifone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l’</a:t>
            </a:r>
            <a:r>
              <a:rPr lang="en-US" sz="33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Uroboro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il </a:t>
            </a:r>
            <a:r>
              <a:rPr lang="en-US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Tema Natale 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il </a:t>
            </a:r>
            <a:r>
              <a:rPr lang="en-US" sz="33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Viaggio</a:t>
            </a:r>
            <a:r>
              <a:rPr lang="en-US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dell’“</a:t>
            </a:r>
            <a:r>
              <a:rPr lang="en-US" sz="33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Eroe</a:t>
            </a:r>
            <a:r>
              <a:rPr lang="en-US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”(alias </a:t>
            </a:r>
            <a:r>
              <a:rPr lang="en-US" sz="33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Errore</a:t>
            </a:r>
            <a:r>
              <a:rPr lang="en-US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</a:p>
        </p:txBody>
      </p:sp>
      <p:pic>
        <p:nvPicPr>
          <p:cNvPr id="7" name="Immagine 6" descr="Immagine che contiene arte, dipinto, disegno, Motivo&#10;&#10;Descrizione generata automaticamente">
            <a:extLst>
              <a:ext uri="{FF2B5EF4-FFF2-40B4-BE49-F238E27FC236}">
                <a16:creationId xmlns:a16="http://schemas.microsoft.com/office/drawing/2014/main" id="{E616425B-CCED-9C4E-0013-3481BECFB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r="2618" b="-1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5" name="Segnaposto contenuto 4" descr="Immagine che contiene Accessorio di moda, catena, corda, gioiello&#10;&#10;Descrizione generata automaticamente">
            <a:extLst>
              <a:ext uri="{FF2B5EF4-FFF2-40B4-BE49-F238E27FC236}">
                <a16:creationId xmlns:a16="http://schemas.microsoft.com/office/drawing/2014/main" id="{F0F0C9F5-B427-D897-0CF1-983D7AEE9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" r="-2" b="-2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9" name="Immagine 8" descr="Immagine che contiene cerchio, diagramma, linea, numero&#10;&#10;Descrizione generata automaticamente">
            <a:extLst>
              <a:ext uri="{FF2B5EF4-FFF2-40B4-BE49-F238E27FC236}">
                <a16:creationId xmlns:a16="http://schemas.microsoft.com/office/drawing/2014/main" id="{B792372F-DA8B-26F2-B398-3DB13A7CE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r="3189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29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4E201-164F-4793-895E-C149B2F2F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60711" y="3506289"/>
            <a:ext cx="7210670" cy="2967839"/>
          </a:xfrm>
          <a:prstGeom prst="rect">
            <a:avLst/>
          </a:prstGeom>
          <a:solidFill>
            <a:srgbClr val="BD9A84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18DD21-B1FE-DFC1-98B8-5301A439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5"/>
            <a:ext cx="6465287" cy="14861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L’ENTANGLEMENT E IL CAMPO MORFOGENICO</a:t>
            </a:r>
          </a:p>
        </p:txBody>
      </p:sp>
      <p:pic>
        <p:nvPicPr>
          <p:cNvPr id="5" name="Segnaposto contenuto 4" descr="Immagine che contiene chiave, ombra, luce&#10;&#10;Descrizione generata automaticamente">
            <a:extLst>
              <a:ext uri="{FF2B5EF4-FFF2-40B4-BE49-F238E27FC236}">
                <a16:creationId xmlns:a16="http://schemas.microsoft.com/office/drawing/2014/main" id="{330E5E5D-898E-BE8E-0D5A-9475D9EE0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" b="1"/>
          <a:stretch/>
        </p:blipFill>
        <p:spPr>
          <a:xfrm>
            <a:off x="317635" y="321731"/>
            <a:ext cx="4160452" cy="2985818"/>
          </a:xfrm>
          <a:prstGeom prst="rect">
            <a:avLst/>
          </a:prstGeom>
        </p:spPr>
      </p:pic>
      <p:pic>
        <p:nvPicPr>
          <p:cNvPr id="9" name="Immagine 8" descr="Immagine che contiene schermata, persone, persona, folla&#10;&#10;Descrizione generata automaticamente">
            <a:extLst>
              <a:ext uri="{FF2B5EF4-FFF2-40B4-BE49-F238E27FC236}">
                <a16:creationId xmlns:a16="http://schemas.microsoft.com/office/drawing/2014/main" id="{2E31E594-C579-0B73-262B-C9BC5858A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4" r="2" b="10407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CE2D80-77E9-4433-B62B-693C5B7B2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5393160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edificio, finestra, chiesa, aria aperta&#10;&#10;Descrizione generata automaticamente">
            <a:extLst>
              <a:ext uri="{FF2B5EF4-FFF2-40B4-BE49-F238E27FC236}">
                <a16:creationId xmlns:a16="http://schemas.microsoft.com/office/drawing/2014/main" id="{4E893300-001C-4B45-F5DD-01A91E0C2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r="1" b="1"/>
          <a:stretch/>
        </p:blipFill>
        <p:spPr>
          <a:xfrm>
            <a:off x="317635" y="3506291"/>
            <a:ext cx="4152770" cy="29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pianta, aria aperta, albero, erba&#10;&#10;Descrizione generata automaticamente">
            <a:extLst>
              <a:ext uri="{FF2B5EF4-FFF2-40B4-BE49-F238E27FC236}">
                <a16:creationId xmlns:a16="http://schemas.microsoft.com/office/drawing/2014/main" id="{460C6CFD-DE87-80D6-5639-E0F7D8E07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" b="143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62" name="Straight Connector 5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cerchio, clipart, creatività, arte&#10;&#10;Descrizione generata automaticamente">
            <a:extLst>
              <a:ext uri="{FF2B5EF4-FFF2-40B4-BE49-F238E27FC236}">
                <a16:creationId xmlns:a16="http://schemas.microsoft.com/office/drawing/2014/main" id="{C49B30A2-D8D2-1481-E983-F08CBFC69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9" r="-1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63" name="Rectangle 5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29F160-923C-A0CC-0E6F-547F8023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YIN E YANG E IL TAO INTERIORE: L’ALCHIMIA DELLA VITA CI ABITA, SIAMO IL SOLE DELLA NOTTE E LA NOTTE DEL SOLE, SIAMO CUORE E CORONA, ACQUA , SPIRITO, FUOCO E QUINTESSENZA</a:t>
            </a:r>
          </a:p>
        </p:txBody>
      </p:sp>
      <p:cxnSp>
        <p:nvCxnSpPr>
          <p:cNvPr id="64" name="Straight Connector 5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7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323820"/>
      </a:dk2>
      <a:lt2>
        <a:srgbClr val="E2E6E8"/>
      </a:lt2>
      <a:accent1>
        <a:srgbClr val="BD9A84"/>
      </a:accent1>
      <a:accent2>
        <a:srgbClr val="ABA175"/>
      </a:accent2>
      <a:accent3>
        <a:srgbClr val="9CA57D"/>
      </a:accent3>
      <a:accent4>
        <a:srgbClr val="88AC75"/>
      </a:accent4>
      <a:accent5>
        <a:srgbClr val="81AC84"/>
      </a:accent5>
      <a:accent6>
        <a:srgbClr val="77AE91"/>
      </a:accent6>
      <a:hlink>
        <a:srgbClr val="5987A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521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RetrospectVTI</vt:lpstr>
      <vt:lpstr>INCARNARE I SIMBOLI</vt:lpstr>
      <vt:lpstr>LE LEGGI DELL’UNIVERSO</vt:lpstr>
      <vt:lpstr>COME IN CIELO COSI’ IN TERRA: LA GEOMETRIA SACRA E LE COSTELLAZIONI UMANE</vt:lpstr>
      <vt:lpstr>Presentazione standard di PowerPoint</vt:lpstr>
      <vt:lpstr>IL “FETO ZODIACALE” E L’ORIGINE DEL MONDO</vt:lpstr>
      <vt:lpstr>Il Grifone, l’Uroboro, il Tema Natale e il Viaggio dell’“Eroe”(alias Errore!)</vt:lpstr>
      <vt:lpstr>L’ENTANGLEMENT E IL CAMPO MORFOGENICO</vt:lpstr>
      <vt:lpstr>Presentazione standard di PowerPoint</vt:lpstr>
      <vt:lpstr>YIN E YANG E IL TAO INTERIORE: L’ALCHIMIA DELLA VITA CI ABITA, SIAMO IL SOLE DELLA NOTTE E LA NOTTE DEL SOLE, SIAMO CUORE E CORONA, ACQUA , SPIRITO, FUOCO E QUINTESSENZA</vt:lpstr>
      <vt:lpstr>Presentazione standard di PowerPoint</vt:lpstr>
      <vt:lpstr>Presentazione standard di PowerPoint</vt:lpstr>
      <vt:lpstr>L’UOMO E’ UN ANIMALE, OVVERO UN’ANIMA CON LE ALI</vt:lpstr>
      <vt:lpstr>IL TETRAMORFO OVVERO LA CROCE DELL’ANIMA</vt:lpstr>
      <vt:lpstr>ASSI ZODIACALI E LEGGE DELL’OTTAVA</vt:lpstr>
      <vt:lpstr>AGIRE LA LEGGE DELL’OTTAVA</vt:lpstr>
      <vt:lpstr>L’ALBERO DELLA VITA IN NOI</vt:lpstr>
      <vt:lpstr>E INFINE IL CUBO!</vt:lpstr>
      <vt:lpstr>IL GENIO DI DALI’: GALA, IL CORPUS HYPERCUBUS E AMANDA LEAR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INCARNARE I SIMBOLI</dc:title>
  <dc:creator>ANCONA TERESA</dc:creator>
  <cp:lastModifiedBy>Teresa Ancona</cp:lastModifiedBy>
  <cp:revision>19</cp:revision>
  <dcterms:created xsi:type="dcterms:W3CDTF">2024-02-07T20:09:28Z</dcterms:created>
  <dcterms:modified xsi:type="dcterms:W3CDTF">2024-02-08T07:03:19Z</dcterms:modified>
</cp:coreProperties>
</file>